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3" r:id="rId3"/>
  </p:sldMasterIdLst>
  <p:notesMasterIdLst>
    <p:notesMasterId r:id="rId5"/>
  </p:notesMasterIdLst>
  <p:sldIdLst>
    <p:sldId id="420" r:id="rId4"/>
    <p:sldId id="453" r:id="rId6"/>
    <p:sldId id="299" r:id="rId7"/>
    <p:sldId id="458" r:id="rId8"/>
    <p:sldId id="485" r:id="rId9"/>
    <p:sldId id="498" r:id="rId10"/>
    <p:sldId id="499" r:id="rId11"/>
    <p:sldId id="500" r:id="rId12"/>
    <p:sldId id="501" r:id="rId13"/>
    <p:sldId id="502" r:id="rId14"/>
    <p:sldId id="503" r:id="rId15"/>
    <p:sldId id="504" r:id="rId16"/>
    <p:sldId id="505" r:id="rId17"/>
  </p:sldIdLst>
  <p:sldSz cx="12192000" cy="6858000"/>
  <p:notesSz cx="6858000" cy="9144000"/>
  <p:embeddedFontLst>
    <p:embeddedFont>
      <p:font typeface="苏新诗柳楷简" panose="02010600000101010101" pitchFamily="2" charset="-122"/>
      <p:regular r:id="rId22"/>
    </p:embeddedFont>
    <p:embeddedFont>
      <p:font typeface="微软雅黑" panose="020B0503020204020204" pitchFamily="34" charset="-122"/>
      <p:regular r:id="rId23"/>
    </p:embeddedFont>
    <p:embeddedFont>
      <p:font typeface="等线" panose="02010600030101010101" charset="-122"/>
      <p:regular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  <p:embeddedFont>
      <p:font typeface="等线 Light" panose="02010600030101010101" charset="-122"/>
      <p:regular r:id="rId2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597"/>
    <a:srgbClr val="6FB3FD"/>
    <a:srgbClr val="5DA0EA"/>
    <a:srgbClr val="3466E1"/>
    <a:srgbClr val="9BDAFB"/>
    <a:srgbClr val="4472C4"/>
    <a:srgbClr val="3C90FF"/>
    <a:srgbClr val="239EF8"/>
    <a:srgbClr val="3385FF"/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696" y="62"/>
      </p:cViewPr>
      <p:guideLst>
        <p:guide orient="horz" pos="248"/>
        <p:guide pos="31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7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2-15T19:19:58.203" idx="3">
    <p:pos x="7939" y="608"/>
    <p:text/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31T10:33:30.957" idx="6">
    <p:pos x="4948" y="120"/>
    <p:text>业务：从表格文件中抽取出1.设备以及链接方式
2通信管理机以及采用的通信协议
3.集中器以及传感器数据存放在集中器寄存器的位置
4.传感器与集中器寄存器存放的数据的对应关系
表格里边包含的信息还有：采集系统的展示信息、设备的物理位置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30T19:50:40.848" idx="5">
    <p:pos x="10" y="10"/>
    <p:text/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>
</file>

<file path=ppt/media/image1.png>
</file>

<file path=ppt/media/image1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965F4-4247-4E86-A59F-ECCDC8FC0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EE244-E0E3-4A54-92C5-62C8169D19A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EE244-E0E3-4A54-92C5-62C8169D19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6451EB8-75AB-4F42-AAF2-077FDD506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372CAD-6ABD-4290-8D11-EC4BCC1003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6451EB8-75AB-4F42-AAF2-077FDD506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372CAD-6ABD-4290-8D11-EC4BCC1003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6451EB8-75AB-4F42-AAF2-077FDD506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372CAD-6ABD-4290-8D11-EC4BCC1003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6451EB8-75AB-4F42-AAF2-077FDD506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372CAD-6ABD-4290-8D11-EC4BCC1003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1.sv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image" Target="../media/image1.sv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8.xml"/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B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 userDrawn="1"/>
        </p:nvSpPr>
        <p:spPr>
          <a:xfrm>
            <a:off x="520859" y="6257506"/>
            <a:ext cx="32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3"/>
                </a:solidFill>
                <a:latin typeface="苏新诗柳楷简" panose="02010600000101010101" pitchFamily="2" charset="-122"/>
                <a:ea typeface="苏新诗柳楷简" panose="02010600000101010101" pitchFamily="2" charset="-122"/>
              </a:rPr>
              <a:t>笃信仁厚 慎思勤勉</a:t>
            </a:r>
            <a:endParaRPr lang="zh-CN" altLang="en-US" sz="2000" dirty="0">
              <a:solidFill>
                <a:schemeClr val="accent3"/>
              </a:solidFill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9343659" y="6257506"/>
            <a:ext cx="241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苏新诗柳楷简" panose="02010600000101010101" pitchFamily="2" charset="-122"/>
                <a:ea typeface="苏新诗柳楷简" panose="02010600000101010101" pitchFamily="2" charset="-122"/>
                <a:cs typeface="+mn-cs"/>
              </a:rPr>
              <a:t>/////////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苏新诗柳楷简" panose="02010600000101010101" pitchFamily="2" charset="-122"/>
              <a:ea typeface="苏新诗柳楷简" panose="02010600000101010101" pitchFamily="2" charset="-122"/>
              <a:cs typeface="+mn-cs"/>
            </a:endParaRPr>
          </a:p>
        </p:txBody>
      </p:sp>
      <p:pic>
        <p:nvPicPr>
          <p:cNvPr id="11" name="图形 1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76620" y="476250"/>
            <a:ext cx="1843435" cy="48563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B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 userDrawn="1"/>
        </p:nvSpPr>
        <p:spPr>
          <a:xfrm>
            <a:off x="520859" y="6257506"/>
            <a:ext cx="32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3"/>
                </a:solidFill>
                <a:latin typeface="苏新诗柳楷简" panose="02010600000101010101" pitchFamily="2" charset="-122"/>
                <a:ea typeface="苏新诗柳楷简" panose="02010600000101010101" pitchFamily="2" charset="-122"/>
              </a:rPr>
              <a:t>笃信仁厚 慎思勤勉</a:t>
            </a:r>
            <a:endParaRPr lang="zh-CN" altLang="en-US" sz="2000" dirty="0">
              <a:solidFill>
                <a:schemeClr val="accent3"/>
              </a:solidFill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9343659" y="6257506"/>
            <a:ext cx="241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苏新诗柳楷简" panose="02010600000101010101" pitchFamily="2" charset="-122"/>
                <a:ea typeface="苏新诗柳楷简" panose="02010600000101010101" pitchFamily="2" charset="-122"/>
                <a:cs typeface="+mn-cs"/>
              </a:rPr>
              <a:t>/////////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苏新诗柳楷简" panose="02010600000101010101" pitchFamily="2" charset="-122"/>
              <a:ea typeface="苏新诗柳楷简" panose="02010600000101010101" pitchFamily="2" charset="-122"/>
              <a:cs typeface="+mn-cs"/>
            </a:endParaRPr>
          </a:p>
        </p:txBody>
      </p:sp>
      <p:pic>
        <p:nvPicPr>
          <p:cNvPr id="11" name="图形 1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76620" y="476250"/>
            <a:ext cx="1843435" cy="48563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6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emf"/><Relationship Id="rId3" Type="http://schemas.openxmlformats.org/officeDocument/2006/relationships/oleObject" Target="../embeddings/oleObject7.bin"/><Relationship Id="rId2" Type="http://schemas.openxmlformats.org/officeDocument/2006/relationships/image" Target="../media/image7.emf"/><Relationship Id="rId1" Type="http://schemas.openxmlformats.org/officeDocument/2006/relationships/oleObject" Target="../embeddings/oleObject6.bin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7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emf"/><Relationship Id="rId1" Type="http://schemas.openxmlformats.org/officeDocument/2006/relationships/oleObject" Target="../embeddings/oleObject8.bin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comments" Target="../comments/comment3.xml"/><Relationship Id="rId4" Type="http://schemas.openxmlformats.org/officeDocument/2006/relationships/vmlDrawing" Target="../drawings/vmlDrawing8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emf"/><Relationship Id="rId1" Type="http://schemas.openxmlformats.org/officeDocument/2006/relationships/oleObject" Target="../embeddings/oleObject9.bin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emf"/><Relationship Id="rId1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comments" Target="../comments/comment1.xml"/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emf"/><Relationship Id="rId1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emf"/><Relationship Id="rId1" Type="http://schemas.openxmlformats.org/officeDocument/2006/relationships/oleObject" Target="../embeddings/oleObject3.bin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emf"/><Relationship Id="rId1" Type="http://schemas.openxmlformats.org/officeDocument/2006/relationships/oleObject" Target="../embeddings/oleObject4.bin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5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emf"/><Relationship Id="rId1" Type="http://schemas.openxmlformats.org/officeDocument/2006/relationships/oleObject" Target="../embeddings/oleObject5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2057398"/>
            <a:ext cx="12192000" cy="2092123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2159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860762" y="2624027"/>
            <a:ext cx="6509965" cy="752355"/>
          </a:xfrm>
          <a:prstGeom prst="roundRect">
            <a:avLst>
              <a:gd name="adj" fmla="val 32052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转换程序（</a:t>
            </a: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重构）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对象 -2147482610"/>
          <p:cNvGraphicFramePr/>
          <p:nvPr/>
        </p:nvGraphicFramePr>
        <p:xfrm>
          <a:off x="1560830" y="228600"/>
          <a:ext cx="5273040" cy="58788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5988050" imgH="6676390" progId="Visio.Drawing.15">
                  <p:embed/>
                </p:oleObj>
              </mc:Choice>
              <mc:Fallback>
                <p:oleObj name="" r:id="rId1" imgW="5988050" imgH="6676390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560830" y="228600"/>
                        <a:ext cx="5273040" cy="587883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-2147482609"/>
          <p:cNvGraphicFramePr/>
          <p:nvPr/>
        </p:nvGraphicFramePr>
        <p:xfrm>
          <a:off x="6833870" y="2853690"/>
          <a:ext cx="5357495" cy="178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" name="" r:id="rId3" imgW="8868410" imgH="2772410" progId="Visio.Drawing.15">
                  <p:embed/>
                </p:oleObj>
              </mc:Choice>
              <mc:Fallback>
                <p:oleObj name="" r:id="rId3" imgW="8868410" imgH="2772410" progId="Visio.Drawing.15">
                  <p:embed/>
                  <p:pic>
                    <p:nvPicPr>
                      <p:cNvPr id="0" name="图片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33870" y="2853690"/>
                        <a:ext cx="5357495" cy="17843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平行四边形 10"/>
          <p:cNvSpPr/>
          <p:nvPr/>
        </p:nvSpPr>
        <p:spPr>
          <a:xfrm>
            <a:off x="137160" y="394970"/>
            <a:ext cx="1191260" cy="291465"/>
          </a:xfrm>
          <a:prstGeom prst="parallelogram">
            <a:avLst>
              <a:gd name="adj" fmla="val 23259"/>
            </a:avLst>
          </a:prstGeom>
          <a:gradFill>
            <a:gsLst>
              <a:gs pos="100000">
                <a:srgbClr val="3385FF">
                  <a:alpha val="73000"/>
                </a:srgbClr>
              </a:gs>
              <a:gs pos="0">
                <a:srgbClr val="00B0F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06375" y="102870"/>
            <a:ext cx="14331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实体类</a:t>
            </a:r>
            <a:endParaRPr kumimoji="0" lang="zh-CN" altLang="en-US" sz="3200" b="1" i="0" kern="1200" cap="none" spc="0" normalizeH="0" baseline="0" noProof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对象 1"/>
          <p:cNvGraphicFramePr/>
          <p:nvPr/>
        </p:nvGraphicFramePr>
        <p:xfrm>
          <a:off x="2618105" y="106045"/>
          <a:ext cx="7738110" cy="67519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" r:id="rId1" imgW="9330690" imgH="7964170" progId="Visio.Drawing.15">
                  <p:embed/>
                </p:oleObj>
              </mc:Choice>
              <mc:Fallback>
                <p:oleObj name="" r:id="rId1" imgW="9330690" imgH="7964170" progId="Visio.Drawing.15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618105" y="106045"/>
                        <a:ext cx="7738110" cy="67519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平行四边形 10"/>
          <p:cNvSpPr/>
          <p:nvPr/>
        </p:nvSpPr>
        <p:spPr>
          <a:xfrm>
            <a:off x="137160" y="394970"/>
            <a:ext cx="1191260" cy="291465"/>
          </a:xfrm>
          <a:prstGeom prst="parallelogram">
            <a:avLst>
              <a:gd name="adj" fmla="val 23259"/>
            </a:avLst>
          </a:prstGeom>
          <a:gradFill>
            <a:gsLst>
              <a:gs pos="100000">
                <a:srgbClr val="3385FF">
                  <a:alpha val="73000"/>
                </a:srgbClr>
              </a:gs>
              <a:gs pos="0">
                <a:srgbClr val="00B0F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06375" y="102870"/>
            <a:ext cx="14331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业务</a:t>
            </a: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类</a:t>
            </a:r>
            <a:endParaRPr kumimoji="0" lang="zh-CN" altLang="en-US" sz="3200" b="1" i="0" kern="1200" cap="none" spc="0" normalizeH="0" baseline="0" noProof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平行四边形 10"/>
          <p:cNvSpPr/>
          <p:nvPr/>
        </p:nvSpPr>
        <p:spPr>
          <a:xfrm>
            <a:off x="137160" y="394970"/>
            <a:ext cx="6722745" cy="318770"/>
          </a:xfrm>
          <a:prstGeom prst="parallelogram">
            <a:avLst>
              <a:gd name="adj" fmla="val 23259"/>
            </a:avLst>
          </a:prstGeom>
          <a:gradFill>
            <a:gsLst>
              <a:gs pos="100000">
                <a:srgbClr val="3385FF">
                  <a:alpha val="73000"/>
                </a:srgbClr>
              </a:gs>
              <a:gs pos="0">
                <a:srgbClr val="00B0F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06375" y="102870"/>
            <a:ext cx="66541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业务类：生成设备链配置文件</a:t>
            </a: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举例</a:t>
            </a:r>
            <a:endParaRPr kumimoji="0" lang="zh-CN" altLang="en-US" sz="3200" b="1" i="0" kern="1200" cap="none" spc="0" normalizeH="0" baseline="0" noProof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4860" y="2132965"/>
            <a:ext cx="27406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重构的重点在于：如何输入配置格式（配置文件的名字以及</a:t>
            </a:r>
            <a:r>
              <a:rPr lang="zh-CN" altLang="en-US"/>
              <a:t>内容）</a:t>
            </a:r>
            <a:endParaRPr lang="zh-CN" altLang="en-US"/>
          </a:p>
        </p:txBody>
      </p:sp>
      <p:graphicFrame>
        <p:nvGraphicFramePr>
          <p:cNvPr id="5" name="对象 4"/>
          <p:cNvGraphicFramePr/>
          <p:nvPr/>
        </p:nvGraphicFramePr>
        <p:xfrm>
          <a:off x="4109720" y="1718310"/>
          <a:ext cx="3972560" cy="34207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" name="" r:id="rId1" imgW="4129405" imgH="3559175" progId="Visio.Drawing.15">
                  <p:embed/>
                </p:oleObj>
              </mc:Choice>
              <mc:Fallback>
                <p:oleObj name="" r:id="rId1" imgW="4129405" imgH="3559175" progId="Visio.Drawing.15">
                  <p:embed/>
                  <p:pic>
                    <p:nvPicPr>
                      <p:cNvPr id="0" name="图片 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109720" y="1718310"/>
                        <a:ext cx="3972560" cy="34207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8376285" y="3562985"/>
            <a:ext cx="366141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可</a:t>
            </a:r>
            <a:r>
              <a:rPr lang="zh-CN" altLang="en-US"/>
              <a:t>选择的方式：</a:t>
            </a:r>
            <a:endParaRPr lang="en-US" altLang="zh-CN"/>
          </a:p>
          <a:p>
            <a:r>
              <a:rPr lang="en-US" altLang="zh-CN"/>
              <a:t>1.</a:t>
            </a:r>
            <a:r>
              <a:rPr lang="zh-CN" altLang="en-US"/>
              <a:t>拖拽式，</a:t>
            </a:r>
            <a:r>
              <a:rPr lang="en-US" altLang="zh-CN"/>
              <a:t>Swing </a:t>
            </a:r>
            <a:r>
              <a:rPr lang="zh-CN" altLang="en-US"/>
              <a:t>，</a:t>
            </a:r>
            <a:r>
              <a:rPr lang="en-US" altLang="zh-CN"/>
              <a:t>JavaGUI工具包。</a:t>
            </a:r>
            <a:endParaRPr lang="en-US" altLang="zh-CN"/>
          </a:p>
          <a:p>
            <a:r>
              <a:rPr lang="en-US" altLang="zh-CN"/>
              <a:t>2.</a:t>
            </a:r>
            <a:r>
              <a:rPr lang="zh-CN" altLang="en-US"/>
              <a:t>表单式，</a:t>
            </a:r>
            <a:r>
              <a:rPr lang="en-US" altLang="zh-CN"/>
              <a:t>web </a:t>
            </a:r>
            <a:r>
              <a:rPr lang="zh-CN" altLang="en-US"/>
              <a:t>下拉框</a:t>
            </a:r>
            <a:r>
              <a:rPr lang="zh-CN" altLang="en-US"/>
              <a:t>组合输入框</a:t>
            </a:r>
            <a:endParaRPr lang="zh-CN" altLang="en-US"/>
          </a:p>
          <a:p>
            <a:r>
              <a:rPr lang="zh-CN" altLang="en-US"/>
              <a:t>我看了一下，</a:t>
            </a:r>
            <a:r>
              <a:rPr lang="en-US" altLang="zh-CN"/>
              <a:t>vue</a:t>
            </a:r>
            <a:r>
              <a:rPr lang="zh-CN" altLang="en-US"/>
              <a:t>有拖拉组件</a:t>
            </a:r>
            <a:r>
              <a:rPr lang="zh-CN" altLang="en-US"/>
              <a:t>的例程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9700" y="76835"/>
            <a:ext cx="5591175" cy="680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None/>
            </a:pPr>
            <a:r>
              <a:rPr lang="zh-CN" altLang="en-US" sz="1800"/>
              <a:t>业务类：</a:t>
            </a:r>
            <a:endParaRPr lang="zh-CN" altLang="en-US" sz="1800"/>
          </a:p>
          <a:p>
            <a:pPr algn="l">
              <a:buClrTx/>
              <a:buSzTx/>
              <a:buNone/>
            </a:pPr>
            <a:r>
              <a:rPr lang="zh-CN" altLang="en-US" sz="1800"/>
              <a:t>ReadFormFile  //读取表格文件 </a:t>
            </a:r>
            <a:endParaRPr lang="zh-CN" altLang="en-US" sz="1800"/>
          </a:p>
          <a:p>
            <a:pPr algn="l">
              <a:buClrTx/>
              <a:buSzTx/>
              <a:buNone/>
            </a:pPr>
            <a:r>
              <a:rPr lang="zh-CN" altLang="en-US" sz="1800"/>
              <a:t>+ReturnTable(文件路径，开始行，sheetName):String table[][];</a:t>
            </a:r>
            <a:endParaRPr lang="zh-CN" altLang="en-US" sz="1800"/>
          </a:p>
          <a:p>
            <a:pPr algn="l">
              <a:buClrTx/>
              <a:buSzTx/>
              <a:buNone/>
            </a:pPr>
            <a:endParaRPr lang="zh-CN" altLang="en-US" sz="1800"/>
          </a:p>
          <a:p>
            <a:pPr algn="l">
              <a:buClrTx/>
              <a:buSzTx/>
              <a:buNone/>
            </a:pPr>
            <a:r>
              <a:rPr lang="zh-CN" altLang="en-US" sz="1800"/>
              <a:t>施工记录 ConstructionRecord</a:t>
            </a:r>
            <a:endParaRPr lang="zh-CN" altLang="en-US" sz="1800"/>
          </a:p>
          <a:p>
            <a:pPr algn="l">
              <a:buClrTx/>
              <a:buSzTx/>
              <a:buNone/>
            </a:pPr>
            <a:r>
              <a:rPr lang="zh-CN" altLang="en-US" sz="1800"/>
              <a:t>-HashMap&lt;int acquisitionServerID, AcquisitionServer acquisitionServer&gt;</a:t>
            </a:r>
            <a:endParaRPr lang="zh-CN" altLang="en-US" sz="1800"/>
          </a:p>
          <a:p>
            <a:pPr algn="l">
              <a:buClrTx/>
              <a:buSzTx/>
              <a:buNone/>
            </a:pPr>
            <a:r>
              <a:rPr lang="zh-CN" altLang="en-US" sz="1800"/>
              <a:t>+getAcquisitionServer( int acquisitionServerID ):AcquisitionServer</a:t>
            </a:r>
            <a:endParaRPr lang="zh-CN" altLang="en-US" sz="1800"/>
          </a:p>
          <a:p>
            <a:pPr algn="l">
              <a:buClrTx/>
              <a:buSzTx/>
              <a:buNone/>
            </a:pPr>
            <a:endParaRPr lang="zh-CN" altLang="en-US" sz="1800"/>
          </a:p>
          <a:p>
            <a:pPr algn="l">
              <a:buClrTx/>
              <a:buSzTx/>
              <a:buNone/>
            </a:pPr>
            <a:r>
              <a:rPr lang="zh-CN" altLang="en-US" sz="1800"/>
              <a:t>集中器型号 ConcentratorModel</a:t>
            </a:r>
            <a:endParaRPr lang="zh-CN" altLang="en-US" sz="1800"/>
          </a:p>
          <a:p>
            <a:pPr algn="l">
              <a:buClrTx/>
              <a:buSzTx/>
              <a:buNone/>
            </a:pPr>
            <a:r>
              <a:rPr lang="zh-CN" altLang="en-US" sz="1800"/>
              <a:t>+getInstrumentModelByName() //通过仪器型号 名字 获得集中器</a:t>
            </a:r>
            <a:endParaRPr lang="zh-CN" altLang="en-US" sz="1800"/>
          </a:p>
          <a:p>
            <a:pPr algn="l">
              <a:buClrTx/>
              <a:buSzTx/>
              <a:buNone/>
            </a:pPr>
            <a:endParaRPr lang="zh-CN" altLang="en-US" sz="1800"/>
          </a:p>
          <a:p>
            <a:pPr algn="l">
              <a:buClrTx/>
              <a:buSzTx/>
              <a:buNone/>
            </a:pPr>
            <a:r>
              <a:rPr lang="zh-CN" altLang="en-US" sz="1800"/>
              <a:t>电力仪表型号 PowerMeterModel</a:t>
            </a:r>
            <a:endParaRPr lang="zh-CN" altLang="en-US" sz="1800"/>
          </a:p>
          <a:p>
            <a:pPr algn="l">
              <a:buClrTx/>
              <a:buSzTx/>
              <a:buNone/>
            </a:pPr>
            <a:r>
              <a:rPr lang="zh-CN" altLang="en-US" sz="1800"/>
              <a:t>+getInstrumentModelByName() //通过仪器型号 名字 获得电力仪表</a:t>
            </a:r>
            <a:endParaRPr lang="zh-CN" altLang="en-US" sz="1800"/>
          </a:p>
          <a:p>
            <a:pPr algn="l">
              <a:buClrTx/>
              <a:buSzTx/>
              <a:buNone/>
            </a:pPr>
            <a:endParaRPr lang="zh-CN" altLang="en-US" sz="1800"/>
          </a:p>
          <a:p>
            <a:pPr algn="l">
              <a:buClrTx/>
              <a:buSzTx/>
              <a:buNone/>
            </a:pPr>
            <a:r>
              <a:rPr lang="zh-CN" altLang="en-US" sz="1800"/>
              <a:t>传感器型号 SensorModel</a:t>
            </a:r>
            <a:endParaRPr lang="zh-CN" altLang="en-US" sz="1800"/>
          </a:p>
          <a:p>
            <a:pPr algn="l">
              <a:buClrTx/>
              <a:buSzTx/>
              <a:buNone/>
            </a:pPr>
            <a:r>
              <a:rPr lang="zh-CN" altLang="en-US" sz="1800"/>
              <a:t>+getSensorModelByName() //通过仪器型号 名字 获得电力仪表</a:t>
            </a:r>
            <a:endParaRPr lang="zh-CN" altLang="en-US" sz="1800"/>
          </a:p>
          <a:p>
            <a:endParaRPr lang="zh-CN" altLang="en-US" sz="1000"/>
          </a:p>
          <a:p>
            <a:endParaRPr lang="zh-CN" altLang="en-US" sz="1000"/>
          </a:p>
          <a:p>
            <a:endParaRPr lang="zh-CN" altLang="en-US" sz="1000"/>
          </a:p>
          <a:p>
            <a:endParaRPr lang="zh-CN" altLang="en-US" sz="1000"/>
          </a:p>
        </p:txBody>
      </p:sp>
      <p:sp>
        <p:nvSpPr>
          <p:cNvPr id="3" name="文本框 2"/>
          <p:cNvSpPr txBox="1"/>
          <p:nvPr/>
        </p:nvSpPr>
        <p:spPr>
          <a:xfrm>
            <a:off x="5837555" y="716280"/>
            <a:ext cx="6354445" cy="5908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实体类：</a:t>
            </a:r>
            <a:endParaRPr lang="zh-CN" altLang="en-US"/>
          </a:p>
          <a:p>
            <a:r>
              <a:rPr lang="zh-CN" altLang="en-US">
                <a:sym typeface="+mn-ea"/>
              </a:rPr>
              <a:t>AcquisitionServer //采集服务器</a:t>
            </a:r>
            <a:endParaRPr lang="zh-CN" altLang="en-US"/>
          </a:p>
          <a:p>
            <a:r>
              <a:rPr lang="zh-CN" altLang="en-US">
                <a:sym typeface="+mn-ea"/>
              </a:rPr>
              <a:t>-HashMap&lt;int communicationManagementID, CommunicationManagement communicationManagement&gt;</a:t>
            </a:r>
            <a:endParaRPr lang="zh-CN" altLang="en-US"/>
          </a:p>
          <a:p>
            <a:r>
              <a:rPr lang="zh-CN" altLang="en-US">
                <a:sym typeface="+mn-ea"/>
              </a:rPr>
              <a:t>+getCommunicationManagement( int communicationManagementID ):CommunicationManagement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CommunicationManagement//通信管理机</a:t>
            </a:r>
            <a:endParaRPr lang="zh-CN" altLang="en-US"/>
          </a:p>
          <a:p>
            <a:r>
              <a:rPr lang="zh-CN" altLang="en-US">
                <a:sym typeface="+mn-ea"/>
              </a:rPr>
              <a:t>-HashMap&lt;int </a:t>
            </a:r>
            <a:r>
              <a:rPr lang="zh-CN" altLang="en-US" sz="1800">
                <a:sym typeface="+mn-ea"/>
              </a:rPr>
              <a:t>concentratorID</a:t>
            </a:r>
            <a:r>
              <a:rPr lang="zh-CN" altLang="en-US">
                <a:sym typeface="+mn-ea"/>
              </a:rPr>
              <a:t>,Concentrator concentrator&gt;</a:t>
            </a:r>
            <a:endParaRPr lang="zh-CN" altLang="en-US"/>
          </a:p>
          <a:p>
            <a:r>
              <a:rPr lang="zh-CN" altLang="en-US">
                <a:sym typeface="+mn-ea"/>
              </a:rPr>
              <a:t>+getConcentrator(int concentratorID ):Concentrator 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Concentrator//集中器  PowerMeter Concentrator</a:t>
            </a:r>
            <a:endParaRPr lang="zh-CN" altLang="en-US"/>
          </a:p>
          <a:p>
            <a:r>
              <a:rPr lang="zh-CN" altLang="en-US">
                <a:sym typeface="+mn-ea"/>
              </a:rPr>
              <a:t>-HashMap&lt;int realDataStartAddress,Sensor sensor&gt;</a:t>
            </a:r>
            <a:endParaRPr lang="zh-CN" altLang="en-US"/>
          </a:p>
          <a:p>
            <a:r>
              <a:rPr lang="zh-CN" altLang="en-US">
                <a:sym typeface="+mn-ea"/>
              </a:rPr>
              <a:t>+getSensor(int realDataStartAddress):Sensor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Sensor //传感器  PowerSensor TemperatureSensor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RegisterSegment //寄存器段</a:t>
            </a:r>
            <a:endParaRPr lang="zh-CN" altLang="en-US"/>
          </a:p>
          <a:p>
            <a:r>
              <a:rPr lang="zh-CN" altLang="en-US">
                <a:sym typeface="+mn-ea"/>
              </a:rPr>
              <a:t> </a:t>
            </a:r>
            <a:endParaRPr lang="zh-CN" altLang="en-US"/>
          </a:p>
          <a:p>
            <a:r>
              <a:rPr lang="zh-CN" altLang="en-US">
                <a:sym typeface="+mn-ea"/>
              </a:rPr>
              <a:t>DataItem // 数据项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边形 10"/>
          <p:cNvSpPr/>
          <p:nvPr/>
        </p:nvSpPr>
        <p:spPr>
          <a:xfrm>
            <a:off x="453390" y="669925"/>
            <a:ext cx="1818005" cy="291465"/>
          </a:xfrm>
          <a:prstGeom prst="parallelogram">
            <a:avLst>
              <a:gd name="adj" fmla="val 23259"/>
            </a:avLst>
          </a:prstGeom>
          <a:gradFill>
            <a:gsLst>
              <a:gs pos="100000">
                <a:srgbClr val="3385FF">
                  <a:alpha val="73000"/>
                </a:srgbClr>
              </a:gs>
              <a:gs pos="0">
                <a:srgbClr val="00B0F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3390" y="377825"/>
            <a:ext cx="19132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物理结构</a:t>
            </a:r>
            <a:endParaRPr kumimoji="0" lang="zh-CN" altLang="en-US" sz="3200" b="1" i="0" kern="1200" cap="none" spc="0" normalizeH="0" baseline="0" noProof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aphicFrame>
        <p:nvGraphicFramePr>
          <p:cNvPr id="5" name="对象 -2147482612"/>
          <p:cNvGraphicFramePr>
            <a:graphicFrameLocks noChangeAspect="1"/>
          </p:cNvGraphicFramePr>
          <p:nvPr/>
        </p:nvGraphicFramePr>
        <p:xfrm>
          <a:off x="1517333" y="669608"/>
          <a:ext cx="8662670" cy="63125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" r:id="rId1" imgW="10113010" imgH="7369810" progId="Visio.Drawing.11">
                  <p:embed/>
                </p:oleObj>
              </mc:Choice>
              <mc:Fallback>
                <p:oleObj name="" r:id="rId1" imgW="10113010" imgH="7369810" progId="Visio.Drawing.11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517333" y="669608"/>
                        <a:ext cx="8662670" cy="631253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2519680" y="301625"/>
            <a:ext cx="50571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</a:t>
            </a:r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Modbus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协议的电力数据监测与分析系统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>
            <a:off x="4443730" y="669925"/>
            <a:ext cx="304800" cy="190500"/>
          </a:xfrm>
          <a:prstGeom prst="straightConnector1">
            <a:avLst/>
          </a:prstGeom>
          <a:ln w="3492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/>
        </p:nvSpPr>
        <p:spPr>
          <a:xfrm>
            <a:off x="520700" y="669925"/>
            <a:ext cx="5210810" cy="279400"/>
          </a:xfrm>
          <a:prstGeom prst="parallelogram">
            <a:avLst>
              <a:gd name="adj" fmla="val 23259"/>
            </a:avLst>
          </a:prstGeom>
          <a:gradFill>
            <a:gsLst>
              <a:gs pos="100000">
                <a:srgbClr val="3385FF">
                  <a:alpha val="73000"/>
                </a:srgbClr>
              </a:gs>
              <a:gs pos="0">
                <a:srgbClr val="00B0F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0700" y="365760"/>
            <a:ext cx="51073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系统配置：记录施工详情</a:t>
            </a:r>
            <a:endParaRPr kumimoji="0" lang="zh-CN" altLang="en-US" sz="3200" b="1" i="0" kern="1200" cap="none" spc="0" normalizeH="0" baseline="0" noProof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aphicFrame>
        <p:nvGraphicFramePr>
          <p:cNvPr id="12" name="对象 11"/>
          <p:cNvGraphicFramePr/>
          <p:nvPr/>
        </p:nvGraphicFramePr>
        <p:xfrm>
          <a:off x="-80645" y="651510"/>
          <a:ext cx="6907530" cy="62064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" r:id="rId1" imgW="6656705" imgH="5989320" progId="Visio.Drawing.15">
                  <p:embed/>
                </p:oleObj>
              </mc:Choice>
              <mc:Fallback>
                <p:oleObj name="" r:id="rId1" imgW="6656705" imgH="5989320" progId="Visio.Drawing.15">
                  <p:embed/>
                  <p:pic>
                    <p:nvPicPr>
                      <p:cNvPr id="0" name="图片 1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-80645" y="651510"/>
                        <a:ext cx="6907530" cy="62064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6701790" y="1245870"/>
            <a:ext cx="4860925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/>
              <a:t>不同配电站 实际的设备安装情况可能不同，现场施工人员习惯用</a:t>
            </a:r>
            <a:r>
              <a:rPr lang="zh-CN" altLang="en-US">
                <a:solidFill>
                  <a:srgbClr val="FF0000"/>
                </a:solidFill>
              </a:rPr>
              <a:t>表格文件</a:t>
            </a:r>
            <a:r>
              <a:rPr lang="zh-CN" altLang="en-US"/>
              <a:t>记录详细的施工情况：</a:t>
            </a:r>
            <a:endParaRPr lang="zh-CN" altLang="en-US"/>
          </a:p>
          <a:p>
            <a:pPr algn="l"/>
            <a:r>
              <a:rPr lang="en-US" altLang="zh-CN" dirty="0">
                <a:solidFill>
                  <a:srgbClr val="C00000"/>
                </a:solidFill>
                <a:sym typeface="+mn-ea"/>
              </a:rPr>
              <a:t>1.</a:t>
            </a:r>
            <a:r>
              <a:rPr lang="zh-CN" altLang="en-US" dirty="0">
                <a:solidFill>
                  <a:srgbClr val="C00000"/>
                </a:solidFill>
                <a:sym typeface="+mn-ea"/>
              </a:rPr>
              <a:t>设备数量、类型</a:t>
            </a:r>
            <a:endParaRPr lang="zh-CN" altLang="en-US" dirty="0">
              <a:solidFill>
                <a:srgbClr val="C00000"/>
              </a:solidFill>
            </a:endParaRPr>
          </a:p>
          <a:p>
            <a:pPr algn="l"/>
            <a:r>
              <a:rPr lang="en-US" altLang="zh-CN" dirty="0">
                <a:solidFill>
                  <a:srgbClr val="C00000"/>
                </a:solidFill>
                <a:sym typeface="+mn-ea"/>
              </a:rPr>
              <a:t>2.</a:t>
            </a:r>
            <a:r>
              <a:rPr lang="zh-CN" altLang="en-US" dirty="0">
                <a:solidFill>
                  <a:srgbClr val="C00000"/>
                </a:solidFill>
                <a:sym typeface="+mn-ea"/>
              </a:rPr>
              <a:t>设备安装位置</a:t>
            </a:r>
            <a:endParaRPr lang="zh-CN" altLang="en-US" dirty="0">
              <a:solidFill>
                <a:srgbClr val="C00000"/>
              </a:solidFill>
            </a:endParaRPr>
          </a:p>
          <a:p>
            <a:pPr algn="l"/>
            <a:r>
              <a:rPr lang="en-US" altLang="zh-CN" dirty="0">
                <a:solidFill>
                  <a:srgbClr val="C00000"/>
                </a:solidFill>
                <a:sym typeface="+mn-ea"/>
              </a:rPr>
              <a:t>3.</a:t>
            </a:r>
            <a:r>
              <a:rPr lang="zh-CN" altLang="en-US" dirty="0">
                <a:solidFill>
                  <a:srgbClr val="C00000"/>
                </a:solidFill>
                <a:sym typeface="+mn-ea"/>
              </a:rPr>
              <a:t>设备对应关系</a:t>
            </a:r>
            <a:endParaRPr lang="zh-CN" altLang="en-US" dirty="0">
              <a:solidFill>
                <a:srgbClr val="C00000"/>
              </a:solidFill>
            </a:endParaRPr>
          </a:p>
          <a:p>
            <a:pPr algn="l"/>
            <a:r>
              <a:rPr lang="en-US" altLang="zh-CN" dirty="0">
                <a:solidFill>
                  <a:srgbClr val="C00000"/>
                </a:solidFill>
                <a:sym typeface="+mn-ea"/>
              </a:rPr>
              <a:t>4.</a:t>
            </a:r>
            <a:r>
              <a:rPr lang="zh-CN" altLang="en-US" dirty="0">
                <a:solidFill>
                  <a:srgbClr val="C00000"/>
                </a:solidFill>
                <a:sym typeface="+mn-ea"/>
              </a:rPr>
              <a:t>寄存器配置</a:t>
            </a:r>
            <a:endParaRPr lang="zh-CN" altLang="en-US" dirty="0">
              <a:solidFill>
                <a:srgbClr val="C00000"/>
              </a:solidFill>
            </a:endParaRPr>
          </a:p>
          <a:p>
            <a:endParaRPr lang="zh-CN" altLang="en-US"/>
          </a:p>
          <a:p>
            <a:r>
              <a:rPr lang="zh-CN" altLang="en-US">
                <a:solidFill>
                  <a:srgbClr val="FF0000"/>
                </a:solidFill>
              </a:rPr>
              <a:t>因此 要 利用表格文件的 </a:t>
            </a:r>
            <a:r>
              <a:rPr lang="zh-CN" altLang="en-US" b="1">
                <a:solidFill>
                  <a:schemeClr val="tx2"/>
                </a:solidFill>
              </a:rPr>
              <a:t>内容 按照配置要求</a:t>
            </a:r>
            <a:r>
              <a:rPr lang="en-US" altLang="zh-CN" b="1">
                <a:solidFill>
                  <a:schemeClr val="tx2"/>
                </a:solidFill>
              </a:rPr>
              <a:t> </a:t>
            </a:r>
            <a:r>
              <a:rPr lang="zh-CN" altLang="en-US" b="1">
                <a:solidFill>
                  <a:schemeClr val="tx2"/>
                </a:solidFill>
              </a:rPr>
              <a:t>转换</a:t>
            </a:r>
            <a:r>
              <a:rPr lang="zh-CN" altLang="en-US">
                <a:solidFill>
                  <a:srgbClr val="FF0000"/>
                </a:solidFill>
              </a:rPr>
              <a:t>为系统的配置 输入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>
                <a:solidFill>
                  <a:srgbClr val="FF0000"/>
                </a:solidFill>
              </a:rPr>
              <a:t>配置内容包括：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>
                <a:solidFill>
                  <a:srgbClr val="FF0000"/>
                </a:solidFill>
              </a:rPr>
              <a:t>1.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设备链</a:t>
            </a:r>
            <a:endParaRPr lang="zh-CN" altLang="en-US">
              <a:solidFill>
                <a:srgbClr val="FF0000"/>
              </a:solidFill>
              <a:sym typeface="+mn-ea"/>
            </a:endParaRPr>
          </a:p>
          <a:p>
            <a:r>
              <a:rPr lang="zh-CN" altLang="en-US">
                <a:solidFill>
                  <a:srgbClr val="FF0000"/>
                </a:solidFill>
                <a:sym typeface="+mn-ea"/>
              </a:rPr>
              <a:t>2.采集指令</a:t>
            </a:r>
            <a:endParaRPr lang="zh-CN" altLang="en-US">
              <a:solidFill>
                <a:srgbClr val="FF0000"/>
              </a:solidFill>
              <a:sym typeface="+mn-ea"/>
            </a:endParaRPr>
          </a:p>
          <a:p>
            <a:r>
              <a:rPr lang="zh-CN" altLang="en-US">
                <a:solidFill>
                  <a:srgbClr val="FF0000"/>
                </a:solidFill>
                <a:sym typeface="+mn-ea"/>
              </a:rPr>
              <a:t>3.解析指令</a:t>
            </a:r>
            <a:endParaRPr lang="zh-CN" altLang="en-US">
              <a:solidFill>
                <a:srgbClr val="FF0000"/>
              </a:solidFill>
              <a:sym typeface="+mn-ea"/>
            </a:endParaRPr>
          </a:p>
          <a:p>
            <a:r>
              <a:rPr lang="zh-CN" altLang="en-US">
                <a:solidFill>
                  <a:srgbClr val="FF0000"/>
                </a:solidFill>
                <a:sym typeface="+mn-ea"/>
              </a:rPr>
              <a:t>4.数据库配置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>
                <a:solidFill>
                  <a:srgbClr val="FF0000"/>
                </a:solidFill>
                <a:sym typeface="+mn-ea"/>
              </a:rPr>
              <a:t>5.展示配置</a:t>
            </a:r>
            <a:endParaRPr lang="zh-CN" altLang="en-US">
              <a:solidFill>
                <a:srgbClr val="FF0000"/>
              </a:solidFill>
            </a:endParaRPr>
          </a:p>
          <a:p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60972" y="438150"/>
          <a:ext cx="6487795" cy="609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61540"/>
                <a:gridCol w="2162175"/>
                <a:gridCol w="2164080"/>
              </a:tblGrid>
              <a:tr h="2438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表格文件名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工作簿名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数据项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rowSpan="20"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  </a:t>
                      </a: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C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施工记录表</a:t>
                      </a:r>
                      <a:endParaRPr lang="en-US" sz="1600" b="0" dirty="0">
                        <a:solidFill>
                          <a:srgbClr val="C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dirty="0">
                          <a:latin typeface="Calibri" panose="020F0502020204030204" charset="0"/>
                          <a:sym typeface="+mn-ea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dirty="0">
                          <a:latin typeface="Calibri" panose="020F0502020204030204" charset="0"/>
                          <a:sym typeface="+mn-ea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6"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采集服务器</a:t>
                      </a:r>
                      <a:endParaRPr 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Calibri" panose="020F0502020204030204" charset="0"/>
                        </a:rPr>
                        <a:t> </a:t>
                      </a:r>
                      <a:endParaRPr lang="en-US" altLang="zh-CN" sz="1600" b="0" dirty="0">
                        <a:latin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采集服务器唯一ID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设备类型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设备安装位置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设备管理配电室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IP地址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端口号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12"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</a:t>
                      </a:r>
                      <a:endParaRPr 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endParaRPr 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endParaRPr 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endParaRPr 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endParaRPr 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endParaRPr 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</a:t>
                      </a: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集中器</a:t>
                      </a:r>
                      <a:endParaRPr 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6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6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6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6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6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6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endParaRPr lang="en-US" altLang="zh-CN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集中器唯一ID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集中器型号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接入方式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隶属的通信管理机编号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31520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通信协议</a:t>
                      </a:r>
                      <a:r>
                        <a:rPr lang="en-US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</a:t>
                      </a: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modbusTCP</a:t>
                      </a:r>
                      <a:r>
                        <a:rPr lang="en-US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</a:t>
                      </a: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modbusRTU</a:t>
                      </a:r>
                      <a:r>
                        <a:rPr lang="en-US" sz="16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)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串口编号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波特率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数据位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校验位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停止位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流控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从站地址</a:t>
                      </a:r>
                      <a:endParaRPr lang="en-US" altLang="en-US" sz="16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传感器和集中器对照及相对位置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...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205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...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6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...</a:t>
                      </a:r>
                      <a:endParaRPr lang="en-US" altLang="en-US" sz="16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6752272" y="1647825"/>
          <a:ext cx="5401945" cy="48628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00225"/>
                <a:gridCol w="1799590"/>
                <a:gridCol w="1802130"/>
              </a:tblGrid>
              <a:tr h="426720">
                <a:tc rowSpan="11"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altLang="zh-CN" sz="14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sz="1400" dirty="0" err="1">
                          <a:solidFill>
                            <a:srgbClr val="C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集中器型号表</a:t>
                      </a:r>
                      <a:endParaRPr lang="en-US" sz="1400" b="0" dirty="0">
                        <a:solidFill>
                          <a:srgbClr val="C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dirty="0">
                          <a:latin typeface="宋体" panose="02010600030101010101" pitchFamily="2" charset="-122"/>
                          <a:ea typeface="宋体" panose="02010600030101010101" pitchFamily="2" charset="-122"/>
                          <a:sym typeface="+mn-ea"/>
                        </a:rPr>
                        <a:t> </a:t>
                      </a:r>
                      <a:endParaRPr lang="en-US" altLang="zh-CN" sz="14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dirty="0">
                          <a:latin typeface="宋体" panose="02010600030101010101" pitchFamily="2" charset="-122"/>
                          <a:ea typeface="宋体" panose="02010600030101010101" pitchFamily="2" charset="-122"/>
                          <a:sym typeface="+mn-ea"/>
                        </a:rPr>
                        <a:t> </a:t>
                      </a:r>
                      <a:endParaRPr lang="en-US" altLang="zh-CN" sz="1400" b="0" dirty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endParaRPr lang="en-US" altLang="zh-CN" sz="14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10"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altLang="zh-CN" sz="1400" b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400" b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 b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sz="1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集中器类型1</a:t>
                      </a:r>
                      <a:endParaRPr 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altLang="zh-CN" sz="1400">
                          <a:latin typeface="宋体" panose="02010600030101010101" pitchFamily="2" charset="-122"/>
                          <a:ea typeface="宋体" panose="02010600030101010101" pitchFamily="2" charset="-122"/>
                          <a:sym typeface="+mn-ea"/>
                        </a:rPr>
                        <a:t> </a:t>
                      </a:r>
                      <a:endParaRPr lang="en-US" altLang="zh-CN" sz="1400" b="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endParaRPr lang="en-US" altLang="zh-CN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读取全部数据需要几次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参数分段序号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功能码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寄存器起始地址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寄存器数量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数据含义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数据类型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单个数据占据的寄存器数量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倍率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参数B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 vMerge="1"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集中器类型...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...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 dirty="0" err="1">
                          <a:solidFill>
                            <a:srgbClr val="C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电力仪表型号表</a:t>
                      </a:r>
                      <a:endParaRPr lang="en-US" altLang="en-US" sz="1400" b="0" dirty="0">
                        <a:solidFill>
                          <a:srgbClr val="C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...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...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449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 dirty="0" err="1">
                          <a:solidFill>
                            <a:srgbClr val="C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传感器型号表</a:t>
                      </a:r>
                      <a:endParaRPr lang="en-US" altLang="en-US" sz="1400" b="0" dirty="0">
                        <a:solidFill>
                          <a:srgbClr val="C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...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...</a:t>
                      </a:r>
                      <a:endParaRPr lang="en-US" altLang="en-US" sz="1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平行四边形 5"/>
          <p:cNvSpPr/>
          <p:nvPr/>
        </p:nvSpPr>
        <p:spPr>
          <a:xfrm>
            <a:off x="6647815" y="574675"/>
            <a:ext cx="3618865" cy="279400"/>
          </a:xfrm>
          <a:prstGeom prst="parallelogram">
            <a:avLst>
              <a:gd name="adj" fmla="val 23259"/>
            </a:avLst>
          </a:prstGeom>
          <a:gradFill>
            <a:gsLst>
              <a:gs pos="100000">
                <a:srgbClr val="3385FF">
                  <a:alpha val="73000"/>
                </a:srgbClr>
              </a:gs>
              <a:gs pos="0">
                <a:srgbClr val="00B0F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51955" y="270510"/>
            <a:ext cx="39389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系统配置：表格文件</a:t>
            </a:r>
            <a:endParaRPr kumimoji="0" lang="zh-CN" altLang="en-US" sz="3200" b="1" i="0" kern="1200" cap="none" spc="0" normalizeH="0" baseline="0" noProof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5" name="矩形 24"/>
          <p:cNvSpPr/>
          <p:nvPr/>
        </p:nvSpPr>
        <p:spPr>
          <a:xfrm>
            <a:off x="733425" y="3848735"/>
            <a:ext cx="1193800" cy="62928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表格文件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右箭头 25"/>
          <p:cNvSpPr/>
          <p:nvPr/>
        </p:nvSpPr>
        <p:spPr>
          <a:xfrm>
            <a:off x="4088765" y="3879215"/>
            <a:ext cx="770255" cy="34734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4997450" y="3687445"/>
            <a:ext cx="1193800" cy="62928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dirty="0">
                <a:solidFill>
                  <a:schemeClr val="tx1"/>
                </a:solidFill>
              </a:rPr>
              <a:t>TXT</a:t>
            </a:r>
            <a:r>
              <a:rPr lang="zh-CN" altLang="en-US" dirty="0">
                <a:solidFill>
                  <a:schemeClr val="tx1"/>
                </a:solidFill>
              </a:rPr>
              <a:t>配置文件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909570" y="3526155"/>
            <a:ext cx="1073785" cy="951865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系统配置生成器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右箭头 28"/>
          <p:cNvSpPr/>
          <p:nvPr/>
        </p:nvSpPr>
        <p:spPr>
          <a:xfrm>
            <a:off x="2033905" y="3898900"/>
            <a:ext cx="770255" cy="34734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2909570" y="2251710"/>
            <a:ext cx="1193800" cy="62928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系统配置要求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右箭头 30"/>
          <p:cNvSpPr/>
          <p:nvPr/>
        </p:nvSpPr>
        <p:spPr>
          <a:xfrm rot="5400000">
            <a:off x="3213735" y="3057525"/>
            <a:ext cx="609600" cy="32893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430530" y="669925"/>
            <a:ext cx="2369820" cy="291465"/>
          </a:xfrm>
          <a:prstGeom prst="parallelogram">
            <a:avLst>
              <a:gd name="adj" fmla="val 23259"/>
            </a:avLst>
          </a:prstGeom>
          <a:gradFill>
            <a:gsLst>
              <a:gs pos="100000">
                <a:srgbClr val="3385FF">
                  <a:alpha val="73000"/>
                </a:srgbClr>
              </a:gs>
              <a:gs pos="0">
                <a:srgbClr val="00B0F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99745" y="377825"/>
            <a:ext cx="240982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配置生成器（转换</a:t>
            </a: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程序）</a:t>
            </a:r>
            <a:endParaRPr kumimoji="0" lang="zh-CN" altLang="en-US" sz="3200" b="1" i="0" kern="1200" cap="none" spc="0" normalizeH="0" baseline="0" noProof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右箭头 1"/>
          <p:cNvSpPr/>
          <p:nvPr/>
        </p:nvSpPr>
        <p:spPr>
          <a:xfrm>
            <a:off x="6296025" y="3848735"/>
            <a:ext cx="770255" cy="34734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7214870" y="3738245"/>
            <a:ext cx="1193800" cy="62928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>
                <a:solidFill>
                  <a:schemeClr val="tx1"/>
                </a:solidFill>
              </a:rPr>
              <a:t>系统初始化配置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左大括号 3"/>
          <p:cNvSpPr/>
          <p:nvPr/>
        </p:nvSpPr>
        <p:spPr>
          <a:xfrm>
            <a:off x="8816975" y="2409825"/>
            <a:ext cx="696595" cy="322453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712960" y="2607310"/>
            <a:ext cx="2020570" cy="2968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2400">
                <a:solidFill>
                  <a:schemeClr val="tx1"/>
                </a:solidFill>
              </a:rPr>
              <a:t>1.</a:t>
            </a:r>
            <a:r>
              <a:rPr lang="zh-CN" altLang="en-US" sz="2400">
                <a:solidFill>
                  <a:schemeClr val="tx1"/>
                </a:solidFill>
              </a:rPr>
              <a:t>设备链接配置</a:t>
            </a:r>
            <a:endParaRPr lang="zh-CN" altLang="en-US" sz="240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>
                <a:solidFill>
                  <a:schemeClr val="tx1"/>
                </a:solidFill>
              </a:rPr>
              <a:t>2.</a:t>
            </a:r>
            <a:r>
              <a:rPr lang="zh-CN" altLang="en-US" sz="2400">
                <a:solidFill>
                  <a:schemeClr val="tx1"/>
                </a:solidFill>
              </a:rPr>
              <a:t>数据库配置</a:t>
            </a:r>
            <a:endParaRPr lang="zh-CN" altLang="en-US" sz="240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>
                <a:solidFill>
                  <a:schemeClr val="tx1"/>
                </a:solidFill>
              </a:rPr>
              <a:t>3.</a:t>
            </a:r>
            <a:r>
              <a:rPr lang="zh-CN" altLang="en-US" sz="2400">
                <a:solidFill>
                  <a:schemeClr val="tx1"/>
                </a:solidFill>
              </a:rPr>
              <a:t>请求与解析指令</a:t>
            </a:r>
            <a:endParaRPr lang="zh-CN" altLang="en-US" sz="240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>
                <a:solidFill>
                  <a:schemeClr val="tx1"/>
                </a:solidFill>
              </a:rPr>
              <a:t>4.</a:t>
            </a:r>
            <a:r>
              <a:rPr lang="zh-CN" altLang="en-US" sz="2400">
                <a:solidFill>
                  <a:schemeClr val="tx1"/>
                </a:solidFill>
              </a:rPr>
              <a:t>展示配置</a:t>
            </a:r>
            <a:endParaRPr lang="zh-CN" altLang="en-US" sz="2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597535" y="173990"/>
          <a:ext cx="7240905" cy="65100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5660"/>
                <a:gridCol w="5135245"/>
              </a:tblGrid>
              <a:tr h="19380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dev_link.txt</a:t>
                      </a:r>
                      <a:endParaRPr lang="en-US" altLang="en-US" sz="20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设备链ID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隶属的PC编号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通信协议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接入方式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[ 通信管理机编号+ 通信管理机通道号+ 集中器数量+ 1{集中器ID}]</a:t>
                      </a:r>
                      <a:endParaRPr lang="en-US" altLang="en-US" sz="20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03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dpu_list.txt</a:t>
                      </a:r>
                      <a:endParaRPr lang="en-US" altLang="en-US" sz="20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+通信管理机编号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C端/S端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通道数量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{串口编号/IP地址/端口}</a:t>
                      </a:r>
                      <a:endParaRPr lang="en-US" altLang="en-US" sz="20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415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concentrator_list.txt</a:t>
                      </a:r>
                      <a:endParaRPr lang="en-US" altLang="en-US" sz="20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 测温集中器ID或电力仪表ID    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串口编号                   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波特率                    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 + 数据位                     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校验位                    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停止位                     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 + 流控                        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从站地址                    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读取全部数据需要几次         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{分段序号/+ 功能码/寄存器起始地址/寄存器数量}</a:t>
                      </a:r>
                      <a:endParaRPr lang="en-US" altLang="en-US" sz="20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7838440" y="1094740"/>
          <a:ext cx="4353560" cy="51073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6480"/>
                <a:gridCol w="3307080"/>
              </a:tblGrid>
              <a:tr h="22472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sensor_dev_list.txt</a:t>
                      </a:r>
                      <a:endParaRPr lang="en-US" altLang="en-US" sz="20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+电力仪表ID或测温传感器ID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电力仪表ID或测温集中器ID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数据数量</a:t>
                      </a:r>
                      <a:endParaRPr lang="en-US" sz="2000" b="0">
                        <a:latin typeface="Calibri" panose="020F0502020204030204" charset="0"/>
                        <a:cs typeface="Calibri" panose="020F0502020204030204" charset="0"/>
                      </a:endParaRPr>
                    </a:p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+ {</a:t>
                      </a:r>
                      <a:r>
                        <a:rPr lang="en-US" sz="2000" b="0">
                          <a:highlight>
                            <a:srgbClr val="FF00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Item序号</a:t>
                      </a: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/寄存器地址/单个数据占据的寄存器数量/倍率/数据类型}</a:t>
                      </a:r>
                      <a:endParaRPr lang="en-US" altLang="en-US" sz="20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5313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insertsensorinfo.sql</a:t>
                      </a:r>
                      <a:endParaRPr lang="en-US" altLang="en-US" sz="20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 </a:t>
                      </a: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	---------</a:t>
                      </a:r>
                      <a:endParaRPr lang="en-US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925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createadvancetable.sql</a:t>
                      </a:r>
                      <a:endParaRPr lang="en-US" altLang="en-US" sz="20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7194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Calibri" panose="020F0502020204030204" charset="0"/>
                          <a:cs typeface="Calibri" panose="020F0502020204030204" charset="0"/>
                        </a:rPr>
                        <a:t>autodeletedata.sql</a:t>
                      </a:r>
                      <a:endParaRPr lang="en-US" altLang="en-US" sz="20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平行四边形 3"/>
          <p:cNvSpPr/>
          <p:nvPr/>
        </p:nvSpPr>
        <p:spPr>
          <a:xfrm>
            <a:off x="7951470" y="478155"/>
            <a:ext cx="3669665" cy="279400"/>
          </a:xfrm>
          <a:prstGeom prst="parallelogram">
            <a:avLst>
              <a:gd name="adj" fmla="val 23259"/>
            </a:avLst>
          </a:prstGeom>
          <a:gradFill>
            <a:gsLst>
              <a:gs pos="100000">
                <a:srgbClr val="3385FF">
                  <a:alpha val="73000"/>
                </a:srgbClr>
              </a:gs>
              <a:gs pos="0">
                <a:srgbClr val="00B0F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951470" y="173990"/>
            <a:ext cx="35801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配置文件以及</a:t>
            </a: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内容</a:t>
            </a:r>
            <a:endParaRPr kumimoji="0" lang="zh-CN" altLang="en-US" sz="3200" b="1" i="0" kern="1200" cap="none" spc="0" normalizeH="0" baseline="0" noProof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平行四边形 10"/>
          <p:cNvSpPr/>
          <p:nvPr/>
        </p:nvSpPr>
        <p:spPr>
          <a:xfrm>
            <a:off x="430530" y="669925"/>
            <a:ext cx="2369820" cy="291465"/>
          </a:xfrm>
          <a:prstGeom prst="parallelogram">
            <a:avLst>
              <a:gd name="adj" fmla="val 23259"/>
            </a:avLst>
          </a:prstGeom>
          <a:gradFill>
            <a:gsLst>
              <a:gs pos="100000">
                <a:srgbClr val="3385FF">
                  <a:alpha val="73000"/>
                </a:srgbClr>
              </a:gs>
              <a:gs pos="0">
                <a:srgbClr val="00B0F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99745" y="377825"/>
            <a:ext cx="24098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功能</a:t>
            </a: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模块</a:t>
            </a:r>
            <a:endParaRPr kumimoji="0" lang="zh-CN" altLang="en-US" sz="3200" b="1" i="0" kern="1200" cap="none" spc="0" normalizeH="0" baseline="0" noProof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83575" y="2533650"/>
            <a:ext cx="32613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现在 没有实现 </a:t>
            </a:r>
            <a:r>
              <a:rPr lang="zh-CN" altLang="en-US">
                <a:solidFill>
                  <a:srgbClr val="FF0000"/>
                </a:solidFill>
              </a:rPr>
              <a:t>配置文件</a:t>
            </a:r>
            <a:r>
              <a:rPr lang="zh-CN" altLang="en-US">
                <a:solidFill>
                  <a:srgbClr val="FF0000"/>
                </a:solidFill>
              </a:rPr>
              <a:t>格式的输入</a:t>
            </a:r>
            <a:r>
              <a:rPr lang="zh-CN" altLang="en-US"/>
              <a:t>，之前的办法就是一旦配置文件的内容有改动，就要修改代码</a:t>
            </a:r>
            <a:endParaRPr lang="zh-CN" altLang="en-US"/>
          </a:p>
        </p:txBody>
      </p:sp>
      <p:graphicFrame>
        <p:nvGraphicFramePr>
          <p:cNvPr id="4" name="对象 3"/>
          <p:cNvGraphicFramePr/>
          <p:nvPr/>
        </p:nvGraphicFramePr>
        <p:xfrm>
          <a:off x="3314700" y="1500505"/>
          <a:ext cx="3999865" cy="3597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3303905" imgH="2605405" progId="Visio.Drawing.15">
                  <p:embed/>
                </p:oleObj>
              </mc:Choice>
              <mc:Fallback>
                <p:oleObj name="" r:id="rId1" imgW="3303905" imgH="2605405" progId="Visio.Drawing.15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314700" y="1500505"/>
                        <a:ext cx="3999865" cy="35979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对象 -2147482611"/>
          <p:cNvGraphicFramePr/>
          <p:nvPr/>
        </p:nvGraphicFramePr>
        <p:xfrm>
          <a:off x="2331720" y="349250"/>
          <a:ext cx="8339455" cy="627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6734810" imgH="5024120" progId="Visio.Drawing.15">
                  <p:embed/>
                </p:oleObj>
              </mc:Choice>
              <mc:Fallback>
                <p:oleObj name="" r:id="rId1" imgW="6734810" imgH="5024120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331720" y="349250"/>
                        <a:ext cx="8339455" cy="62706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平行四边形 10"/>
          <p:cNvSpPr/>
          <p:nvPr/>
        </p:nvSpPr>
        <p:spPr>
          <a:xfrm>
            <a:off x="430530" y="669925"/>
            <a:ext cx="2369820" cy="291465"/>
          </a:xfrm>
          <a:prstGeom prst="parallelogram">
            <a:avLst>
              <a:gd name="adj" fmla="val 23259"/>
            </a:avLst>
          </a:prstGeom>
          <a:gradFill>
            <a:gsLst>
              <a:gs pos="100000">
                <a:srgbClr val="3385FF">
                  <a:alpha val="73000"/>
                </a:srgbClr>
              </a:gs>
              <a:gs pos="0">
                <a:srgbClr val="00B0F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99745" y="377825"/>
            <a:ext cx="24098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领域</a:t>
            </a:r>
            <a:r>
              <a:rPr kumimoji="0" lang="zh-CN" altLang="en-US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模型</a:t>
            </a:r>
            <a:endParaRPr kumimoji="0" lang="zh-CN" altLang="en-US" sz="3200" b="1" i="0" kern="1200" cap="none" spc="0" normalizeH="0" baseline="0" noProof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对象 -2147482612"/>
          <p:cNvGraphicFramePr/>
          <p:nvPr/>
        </p:nvGraphicFramePr>
        <p:xfrm>
          <a:off x="1122045" y="0"/>
          <a:ext cx="8747125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10933430" imgH="9635490" progId="Visio.Drawing.15">
                  <p:embed/>
                </p:oleObj>
              </mc:Choice>
              <mc:Fallback>
                <p:oleObj name="" r:id="rId1" imgW="10933430" imgH="9635490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122045" y="0"/>
                        <a:ext cx="8747125" cy="685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平行四边形 10"/>
          <p:cNvSpPr/>
          <p:nvPr/>
        </p:nvSpPr>
        <p:spPr>
          <a:xfrm>
            <a:off x="137160" y="394970"/>
            <a:ext cx="1191260" cy="291465"/>
          </a:xfrm>
          <a:prstGeom prst="parallelogram">
            <a:avLst>
              <a:gd name="adj" fmla="val 23259"/>
            </a:avLst>
          </a:prstGeom>
          <a:gradFill>
            <a:gsLst>
              <a:gs pos="100000">
                <a:srgbClr val="3385FF">
                  <a:alpha val="73000"/>
                </a:srgbClr>
              </a:gs>
              <a:gs pos="0">
                <a:srgbClr val="00B0F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06375" y="102870"/>
            <a:ext cx="10071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kern="1200" cap="none" spc="0" normalizeH="0" baseline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E-R</a:t>
            </a:r>
            <a:endParaRPr kumimoji="0" lang="en-US" altLang="zh-CN" sz="3200" b="1" i="0" kern="1200" cap="none" spc="0" normalizeH="0" baseline="0" noProof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ABLE_BEAUTIFY" val="smartTable{e06cb20a-6cd7-492a-beac-0339db5a94ba}"/>
  <p:tag name="TABLE_ENDDRAG_ORIGIN_RECT" val="510*402"/>
  <p:tag name="TABLE_ENDDRAG_RECT" val="40*88*510*402"/>
</p:tagLst>
</file>

<file path=ppt/tags/tag2.xml><?xml version="1.0" encoding="utf-8"?>
<p:tagLst xmlns:p="http://schemas.openxmlformats.org/presentationml/2006/main">
  <p:tag name="KSO_WM_UNIT_TABLE_BEAUTIFY" val="smartTable{1770a11f-fded-446b-9613-d19f92580d31}"/>
  <p:tag name="TABLE_ENDDRAG_ORIGIN_RECT" val="425*372"/>
  <p:tag name="TABLE_ENDDRAG_RECT" val="531*104*425*372"/>
</p:tagLst>
</file>

<file path=ppt/tags/tag3.xml><?xml version="1.0" encoding="utf-8"?>
<p:tagLst xmlns:p="http://schemas.openxmlformats.org/presentationml/2006/main">
  <p:tag name="KSO_WM_UNIT_TABLE_BEAUTIFY" val="smartTable{e6833131-ee26-44f4-aaae-d38c837d064d}"/>
</p:tagLst>
</file>

<file path=ppt/tags/tag4.xml><?xml version="1.0" encoding="utf-8"?>
<p:tagLst xmlns:p="http://schemas.openxmlformats.org/presentationml/2006/main">
  <p:tag name="KSO_WM_UNIT_TABLE_BEAUTIFY" val="smartTable{19a671ad-6d7f-46ff-91f9-3a5178b0ce02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3761</Words>
  <Application>WPS 演示</Application>
  <PresentationFormat>宽屏</PresentationFormat>
  <Paragraphs>1111</Paragraphs>
  <Slides>13</Slides>
  <Notes>9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9</vt:i4>
      </vt:variant>
      <vt:variant>
        <vt:lpstr>幻灯片标题</vt:lpstr>
      </vt:variant>
      <vt:variant>
        <vt:i4>13</vt:i4>
      </vt:variant>
    </vt:vector>
  </HeadingPairs>
  <TitlesOfParts>
    <vt:vector size="33" baseType="lpstr">
      <vt:lpstr>Arial</vt:lpstr>
      <vt:lpstr>宋体</vt:lpstr>
      <vt:lpstr>Wingdings</vt:lpstr>
      <vt:lpstr>苏新诗柳楷简</vt:lpstr>
      <vt:lpstr>微软雅黑</vt:lpstr>
      <vt:lpstr>等线</vt:lpstr>
      <vt:lpstr>Calibri</vt:lpstr>
      <vt:lpstr>Arial Unicode MS</vt:lpstr>
      <vt:lpstr>等线 Light</vt:lpstr>
      <vt:lpstr>Office 主题​​</vt:lpstr>
      <vt:lpstr>1_Office 主题​​</vt:lpstr>
      <vt:lpstr>Visio.Drawing.11</vt:lpstr>
      <vt:lpstr>Visio.Drawing.15</vt:lpstr>
      <vt:lpstr>Visio.Drawing.15</vt:lpstr>
      <vt:lpstr>Visio.Drawing.15</vt:lpstr>
      <vt:lpstr>Visio.Drawing.15</vt:lpstr>
      <vt:lpstr>Visio.Drawing.15</vt:lpstr>
      <vt:lpstr>Visio.Drawing.15</vt:lpstr>
      <vt:lpstr>Visio.Drawing.15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张贝贝</dc:creator>
  <cp:lastModifiedBy>ASUS</cp:lastModifiedBy>
  <cp:revision>382</cp:revision>
  <dcterms:created xsi:type="dcterms:W3CDTF">2020-03-24T03:52:00Z</dcterms:created>
  <dcterms:modified xsi:type="dcterms:W3CDTF">2021-03-31T02:33:35Z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2052-11.1.0.10356</vt:lpwstr>
  </property>
  <property fmtid="{D5CDD505-2E9C-101B-9397-08002B2CF9AE}" pid="3" name="ICV">
    <vt:lpwstr>DB2DBD8387E14979BCCF64686643A9A7</vt:lpwstr>
  </property>
</Properties>
</file>

<file path=docProps/thumbnail.jpeg>
</file>